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68" r:id="rId3"/>
    <p:sldId id="273" r:id="rId4"/>
    <p:sldId id="275" r:id="rId5"/>
    <p:sldId id="272" r:id="rId6"/>
    <p:sldId id="269" r:id="rId7"/>
    <p:sldId id="270" r:id="rId8"/>
  </p:sldIdLst>
  <p:sldSz cx="12192000" cy="6858000"/>
  <p:notesSz cx="6858000" cy="9144000"/>
  <p:embeddedFontLst>
    <p:embeddedFont>
      <p:font typeface="Inter" panose="02000503000000020004"/>
      <p:regular r:id="rId10"/>
      <p:bold r:id="rId11"/>
      <p:italic r:id="rId12"/>
      <p:boldItalic r:id="rId13"/>
    </p:embeddedFont>
    <p:embeddedFont>
      <p:font typeface="Plus Jakarta Sans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85F501-535F-4220-842E-C20342D40DFB}">
  <a:tblStyle styleId="{DA85F501-535F-4220-842E-C20342D40DF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7" autoAdjust="0"/>
    <p:restoredTop sz="94730" autoAdjust="0"/>
  </p:normalViewPr>
  <p:slideViewPr>
    <p:cSldViewPr snapToGrid="0">
      <p:cViewPr varScale="1">
        <p:scale>
          <a:sx n="119" d="100"/>
          <a:sy n="119" d="100"/>
        </p:scale>
        <p:origin x="31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>
          <a:extLst>
            <a:ext uri="{FF2B5EF4-FFF2-40B4-BE49-F238E27FC236}">
              <a16:creationId xmlns:a16="http://schemas.microsoft.com/office/drawing/2014/main" id="{E2B9D0C6-ED50-7C29-00A0-4E44793A6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>
            <a:extLst>
              <a:ext uri="{FF2B5EF4-FFF2-40B4-BE49-F238E27FC236}">
                <a16:creationId xmlns:a16="http://schemas.microsoft.com/office/drawing/2014/main" id="{7AAAE8A8-C1B0-ACD2-99F9-690EEA1017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2:notes">
            <a:extLst>
              <a:ext uri="{FF2B5EF4-FFF2-40B4-BE49-F238E27FC236}">
                <a16:creationId xmlns:a16="http://schemas.microsoft.com/office/drawing/2014/main" id="{C49A6314-6290-E799-2705-A5E14C8B34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4031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>
          <a:extLst>
            <a:ext uri="{FF2B5EF4-FFF2-40B4-BE49-F238E27FC236}">
              <a16:creationId xmlns:a16="http://schemas.microsoft.com/office/drawing/2014/main" id="{ACE24203-AC64-187B-36A3-CB7E4E249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>
            <a:extLst>
              <a:ext uri="{FF2B5EF4-FFF2-40B4-BE49-F238E27FC236}">
                <a16:creationId xmlns:a16="http://schemas.microsoft.com/office/drawing/2014/main" id="{076261C0-9EA0-2B4C-F6CB-7A36BF1168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5" name="Google Shape;205;p12:notes">
            <a:extLst>
              <a:ext uri="{FF2B5EF4-FFF2-40B4-BE49-F238E27FC236}">
                <a16:creationId xmlns:a16="http://schemas.microsoft.com/office/drawing/2014/main" id="{953DC5FD-3309-7025-2EFF-7F563711A3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4268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>
          <a:extLst>
            <a:ext uri="{FF2B5EF4-FFF2-40B4-BE49-F238E27FC236}">
              <a16:creationId xmlns:a16="http://schemas.microsoft.com/office/drawing/2014/main" id="{09F491C3-41B6-7FC3-3826-75C6833A0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>
            <a:extLst>
              <a:ext uri="{FF2B5EF4-FFF2-40B4-BE49-F238E27FC236}">
                <a16:creationId xmlns:a16="http://schemas.microsoft.com/office/drawing/2014/main" id="{B8AF340A-6DED-9E62-1A9A-11C027A060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2:notes">
            <a:extLst>
              <a:ext uri="{FF2B5EF4-FFF2-40B4-BE49-F238E27FC236}">
                <a16:creationId xmlns:a16="http://schemas.microsoft.com/office/drawing/2014/main" id="{370D47BD-BCF2-2353-2C97-1BF6C56A46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082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3461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5566299" y="2477040"/>
            <a:ext cx="5761145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dirty="0">
                <a:solidFill>
                  <a:schemeClr val="bg1">
                    <a:lumMod val="75000"/>
                  </a:schemeClr>
                </a:solidFill>
              </a:rPr>
              <a:t>ALGORITMI E OBESITÀ: APPLICAZIONI PRATICHE DELL’INTELLIGENZA ARTIFICIALE</a:t>
            </a:r>
          </a:p>
          <a:p>
            <a:pPr marL="0" marR="0" lvl="0" indent="0" algn="ctr" rtl="0">
              <a:lnSpc>
                <a:spcPct val="114987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280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lvl="0" indent="0" rtl="0">
              <a:lnSpc>
                <a:spcPct val="114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bg1">
                    <a:lumMod val="75000"/>
                  </a:schemeClr>
                </a:solidFill>
              </a:rPr>
              <a:t>Alessandro Giovanelli </a:t>
            </a:r>
          </a:p>
          <a:p>
            <a:pPr marL="0" marR="0" lvl="0" indent="0" rtl="0">
              <a:lnSpc>
                <a:spcPct val="114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dirty="0">
                <a:solidFill>
                  <a:schemeClr val="bg1">
                    <a:lumMod val="75000"/>
                  </a:schemeClr>
                </a:solidFill>
              </a:rPr>
              <a:t>INCO – IRCCS Galeazzi Sant’Ambrogio - GSD</a:t>
            </a:r>
            <a:endParaRPr i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DDB0725-95A9-4A00-B942-0E0909C1D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684" y="363938"/>
            <a:ext cx="4466212" cy="62144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45F7FF3-EBBC-4526-9CBA-9C2FF9279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8061"/>
            <a:ext cx="12280776" cy="790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18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>
          <a:extLst>
            <a:ext uri="{FF2B5EF4-FFF2-40B4-BE49-F238E27FC236}">
              <a16:creationId xmlns:a16="http://schemas.microsoft.com/office/drawing/2014/main" id="{BE27AE8D-3F4C-2CCC-EAEA-1EAC99DD6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Dal CES 2026 in arrivo anche dei nuovi ballerini: sono i robot umanoidi di  Agibot che imparano a danzare - Multiplayer.it">
            <a:extLst>
              <a:ext uri="{FF2B5EF4-FFF2-40B4-BE49-F238E27FC236}">
                <a16:creationId xmlns:a16="http://schemas.microsoft.com/office/drawing/2014/main" id="{00659E0E-F1C3-6CA0-2E34-5872268D4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4702" y="204396"/>
            <a:ext cx="13052612" cy="7342094"/>
          </a:xfrm>
          <a:prstGeom prst="rect">
            <a:avLst/>
          </a:prstGeom>
        </p:spPr>
      </p:pic>
      <p:sp>
        <p:nvSpPr>
          <p:cNvPr id="209" name="Google Shape;209;p24">
            <a:extLst>
              <a:ext uri="{FF2B5EF4-FFF2-40B4-BE49-F238E27FC236}">
                <a16:creationId xmlns:a16="http://schemas.microsoft.com/office/drawing/2014/main" id="{85C4E3C3-8D03-E277-AE10-2901544F493F}"/>
              </a:ext>
            </a:extLst>
          </p:cNvPr>
          <p:cNvSpPr txBox="1"/>
          <p:nvPr/>
        </p:nvSpPr>
        <p:spPr>
          <a:xfrm>
            <a:off x="5977665" y="1423666"/>
            <a:ext cx="5703607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Iniziamo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 </a:t>
            </a: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dialogare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con </a:t>
            </a: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l’Intelligenza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Artificiale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…</a:t>
            </a:r>
            <a:endParaRPr sz="3600" dirty="0"/>
          </a:p>
        </p:txBody>
      </p:sp>
      <p:pic>
        <p:nvPicPr>
          <p:cNvPr id="4" name="Immagine 3" descr="circle sphere hoop art op stop motion gif">
            <a:extLst>
              <a:ext uri="{FF2B5EF4-FFF2-40B4-BE49-F238E27FC236}">
                <a16:creationId xmlns:a16="http://schemas.microsoft.com/office/drawing/2014/main" id="{410A2B00-ECA3-246D-F808-FA5CB209C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882" y="2850777"/>
            <a:ext cx="3429000" cy="3429000"/>
          </a:xfrm>
          <a:prstGeom prst="rect">
            <a:avLst/>
          </a:prstGeom>
          <a:effectLst>
            <a:softEdge rad="629766"/>
          </a:effectLst>
        </p:spPr>
      </p:pic>
    </p:spTree>
    <p:extLst>
      <p:ext uri="{BB962C8B-B14F-4D97-AF65-F5344CB8AC3E}">
        <p14:creationId xmlns:p14="http://schemas.microsoft.com/office/powerpoint/2010/main" val="347489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Shape 206">
          <a:extLst>
            <a:ext uri="{FF2B5EF4-FFF2-40B4-BE49-F238E27FC236}">
              <a16:creationId xmlns:a16="http://schemas.microsoft.com/office/drawing/2014/main" id="{DF29485D-C81E-8D2A-541C-41902086F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>
            <a:extLst>
              <a:ext uri="{FF2B5EF4-FFF2-40B4-BE49-F238E27FC236}">
                <a16:creationId xmlns:a16="http://schemas.microsoft.com/office/drawing/2014/main" id="{FD71F635-87D0-1A2C-AD49-8420BED2CCFC}"/>
              </a:ext>
            </a:extLst>
          </p:cNvPr>
          <p:cNvSpPr txBox="1"/>
          <p:nvPr/>
        </p:nvSpPr>
        <p:spPr>
          <a:xfrm>
            <a:off x="949607" y="505610"/>
            <a:ext cx="10292786" cy="553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Proviamo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 </a:t>
            </a: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sottoporre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alla AI  un </a:t>
            </a: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caso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clinico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…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3600" b="1" dirty="0">
              <a:solidFill>
                <a:srgbClr val="FFFFFF"/>
              </a:solidFill>
              <a:latin typeface="Plus Jakarta Sans"/>
              <a:cs typeface="Plus Jakarta Sans"/>
              <a:sym typeface="Plus Jakarta Sans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Uomo di 42 anni e BMI di 48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iperteso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e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diabetico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in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scarso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compenso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.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FFFFFF"/>
              </a:solidFill>
              <a:latin typeface="Plus Jakarta Sans"/>
              <a:cs typeface="Plus Jakarta Sans"/>
              <a:sym typeface="Plus Jakarta Sans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Sottoposto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a sleeve gastrectomy .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FFFFFF"/>
              </a:solidFill>
              <a:latin typeface="Plus Jakarta Sans"/>
              <a:cs typeface="Plus Jakarta Sans"/>
              <a:sym typeface="Plus Jakarta Sans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Decorso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regolare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,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parametrti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ed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obiettività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regolari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alla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dimissione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in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seconda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giornata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.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FFFFFF"/>
              </a:solidFill>
              <a:latin typeface="Plus Jakarta Sans"/>
              <a:cs typeface="Plus Jakarta Sans"/>
              <a:sym typeface="Plus Jakarta Sans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In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quarta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giornata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comaprsa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di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dolori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addominali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ai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quadranti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inferiori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 non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controllati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da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antispastici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e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alvo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progressivamente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diarroico</a:t>
            </a:r>
            <a:r>
              <a:rPr lang="en-US" sz="2400" b="1" dirty="0">
                <a:solidFill>
                  <a:srgbClr val="FFFFFF"/>
                </a:solidFill>
                <a:latin typeface="Plus Jakarta Sans"/>
                <a:cs typeface="Plus Jakarta Sans"/>
                <a:sym typeface="Plus Jakarta Sans"/>
              </a:rPr>
              <a:t>.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FFFFFF"/>
              </a:solidFill>
              <a:latin typeface="Plus Jakarta Sans"/>
              <a:cs typeface="Plus Jakarta Sans"/>
              <a:sym typeface="Plus Jakarta Sans"/>
            </a:endParaRPr>
          </a:p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Esegue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 TC </a:t>
            </a: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iniziale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 in </a:t>
            </a: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bianco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 e </a:t>
            </a: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successivamente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 con mdc per </a:t>
            </a: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os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 e </a:t>
            </a: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ev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 con </a:t>
            </a: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diagnosi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trombosi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dell’asse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porto-mesenterico</a:t>
            </a:r>
            <a:r>
              <a:rPr lang="en-US" sz="2400" b="1" dirty="0">
                <a:solidFill>
                  <a:srgbClr val="FF0000"/>
                </a:solidFill>
                <a:latin typeface="Plus Jakarta Sans"/>
                <a:cs typeface="Plus Jakarta Sans"/>
                <a:sym typeface="Plus Jakarta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7799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>
          <a:extLst>
            <a:ext uri="{FF2B5EF4-FFF2-40B4-BE49-F238E27FC236}">
              <a16:creationId xmlns:a16="http://schemas.microsoft.com/office/drawing/2014/main" id="{A6F06C75-6DCD-D8A8-3EAE-2A59E5966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Dal CES 2026 in arrivo anche dei nuovi ballerini: sono i robot umanoidi di  Agibot che imparano a danzare - Multiplayer.it">
            <a:extLst>
              <a:ext uri="{FF2B5EF4-FFF2-40B4-BE49-F238E27FC236}">
                <a16:creationId xmlns:a16="http://schemas.microsoft.com/office/drawing/2014/main" id="{B3FEBBD8-F26D-4230-63E1-0C469223E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60612" y="-484094"/>
            <a:ext cx="13052612" cy="7342094"/>
          </a:xfrm>
          <a:prstGeom prst="rect">
            <a:avLst/>
          </a:prstGeom>
        </p:spPr>
      </p:pic>
      <p:sp>
        <p:nvSpPr>
          <p:cNvPr id="209" name="Google Shape;209;p24">
            <a:extLst>
              <a:ext uri="{FF2B5EF4-FFF2-40B4-BE49-F238E27FC236}">
                <a16:creationId xmlns:a16="http://schemas.microsoft.com/office/drawing/2014/main" id="{9479448E-ED34-BF44-85C6-99B0D5A3B13A}"/>
              </a:ext>
            </a:extLst>
          </p:cNvPr>
          <p:cNvSpPr txBox="1"/>
          <p:nvPr/>
        </p:nvSpPr>
        <p:spPr>
          <a:xfrm>
            <a:off x="5934635" y="1232433"/>
            <a:ext cx="5703607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Proviamo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 </a:t>
            </a: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sottoporre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alla AI  il </a:t>
            </a: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caso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clinico</a:t>
            </a:r>
            <a:r>
              <a:rPr lang="en-US" sz="360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…</a:t>
            </a:r>
            <a:endParaRPr sz="3600" dirty="0"/>
          </a:p>
        </p:txBody>
      </p:sp>
      <p:pic>
        <p:nvPicPr>
          <p:cNvPr id="4" name="Immagine 3" descr="circle sphere hoop art op stop motion gif">
            <a:extLst>
              <a:ext uri="{FF2B5EF4-FFF2-40B4-BE49-F238E27FC236}">
                <a16:creationId xmlns:a16="http://schemas.microsoft.com/office/drawing/2014/main" id="{D2C9B044-9179-27FB-31DA-D6523602E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125" y="2884714"/>
            <a:ext cx="3429000" cy="3429000"/>
          </a:xfrm>
          <a:prstGeom prst="rect">
            <a:avLst/>
          </a:prstGeom>
          <a:effectLst>
            <a:softEdge rad="629766"/>
          </a:effectLst>
        </p:spPr>
      </p:pic>
    </p:spTree>
    <p:extLst>
      <p:ext uri="{BB962C8B-B14F-4D97-AF65-F5344CB8AC3E}">
        <p14:creationId xmlns:p14="http://schemas.microsoft.com/office/powerpoint/2010/main" val="629050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4"/>
          <p:cNvSpPr txBox="1"/>
          <p:nvPr/>
        </p:nvSpPr>
        <p:spPr>
          <a:xfrm>
            <a:off x="1535783" y="3895306"/>
            <a:ext cx="7130761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</a:t>
            </a:r>
            <a:r>
              <a:rPr lang="en-US" sz="4800" b="1" i="0" u="none" strike="noStrike" cap="none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n'Alleanza</a:t>
            </a:r>
            <a:r>
              <a:rPr lang="en-US" sz="4800" b="1" i="0" u="none" strike="noStrike" cap="none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4800" b="1" i="0" u="none" strike="noStrike" cap="none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Strategica</a:t>
            </a:r>
            <a:endParaRPr lang="en-US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917023A-67FA-7188-1DE7-C5CF92AEC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785" y="471056"/>
            <a:ext cx="4805888" cy="5551928"/>
          </a:xfrm>
          <a:prstGeom prst="rect">
            <a:avLst/>
          </a:prstGeom>
        </p:spPr>
      </p:pic>
      <p:sp>
        <p:nvSpPr>
          <p:cNvPr id="210" name="Google Shape;210;p24"/>
          <p:cNvSpPr txBox="1"/>
          <p:nvPr/>
        </p:nvSpPr>
        <p:spPr>
          <a:xfrm>
            <a:off x="543789" y="4730322"/>
            <a:ext cx="9805556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l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’AI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probabilmente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non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sostituirà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il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chirurgo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bariatrico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;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ma il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chirurgo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che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utilizza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l'AI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sostituirà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chi non la </a:t>
            </a:r>
            <a:r>
              <a:rPr lang="en-US" sz="280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utilizza</a:t>
            </a:r>
            <a:r>
              <a:rPr lang="en-US" sz="28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464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'Intelligenza Artificiale e la Robotica potranno mai unirsi insieme e  creare un chirurgo-robot.. | VasculHub - Dott. Giovanni Solimeno">
            <a:extLst>
              <a:ext uri="{FF2B5EF4-FFF2-40B4-BE49-F238E27FC236}">
                <a16:creationId xmlns:a16="http://schemas.microsoft.com/office/drawing/2014/main" id="{F7ADA79D-EFC9-4A4B-B2E2-AD4EF31EC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" y="0"/>
            <a:ext cx="1230576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423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136</Words>
  <Application>Microsoft Macintosh PowerPoint</Application>
  <PresentationFormat>Widescreen</PresentationFormat>
  <Paragraphs>20</Paragraphs>
  <Slides>7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Plus Jakarta Sans</vt:lpstr>
      <vt:lpstr>Calibri</vt:lpstr>
      <vt:lpstr>Arial</vt:lpstr>
      <vt:lpstr>Inter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a g</cp:lastModifiedBy>
  <cp:revision>12</cp:revision>
  <dcterms:modified xsi:type="dcterms:W3CDTF">2026-09-15T21:39:07Z</dcterms:modified>
</cp:coreProperties>
</file>